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7E7A0DD-A217-4716-B1CD-CE4F066CB53D}">
  <a:tblStyle styleId="{C7E7A0DD-A217-4716-B1CD-CE4F066CB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La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and Creation to Prevent Churn in the Most Engaged Consumers</a:t>
            </a:r>
            <a:endParaRPr/>
          </a:p>
        </p:txBody>
      </p:sp>
      <p:sp>
        <p:nvSpPr>
          <p:cNvPr id="35" name="Google Shape;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89217b9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89217b9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Historically, we put games on disks and sent them off</a:t>
            </a:r>
            <a:endParaRPr/>
          </a:p>
        </p:txBody>
      </p:sp>
      <p:sp>
        <p:nvSpPr>
          <p:cNvPr id="149" name="Google Shape;149;g5a89217b94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7ca1625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7ca1625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87ca16253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89217b9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89217b9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-&gt; REpresentational State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nice because it’s HTTP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spend an hour on REST itself and its philosophy and high brow thinking about stuff. But why.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GET/POST/PUT/DELETE are your core methods. Sort of map to SELECT / INSERT / UPDATE / DELETE in 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means you expect to receive data 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means you are sending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ever hacked a website together, you’re probably kinda familiar with these concepts, only now it’s not ONLY happening inside of HTML</a:t>
            </a:r>
            <a:endParaRPr/>
          </a:p>
        </p:txBody>
      </p:sp>
      <p:sp>
        <p:nvSpPr>
          <p:cNvPr id="166" name="Google Shape;166;g5a89217b9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89217b94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89217b94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a89217b94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89217b94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89217b94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a89217b94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7ca1625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7ca1625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587ca16253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7ca1625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7ca1625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87ca1625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89217b9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89217b9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a89217b9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7ca1625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7ca1625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87ca1625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7ca16253_0_4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7ca16253_0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587ca16253_0_4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89217b94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a89217b94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5a89217b94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89217b9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89217b9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a89217b9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89217b94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a89217b94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a89217b94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ad3f76fb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ad3f76fb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ad3f76fb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89217b9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89217b9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a89217b9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ca16253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7ca16253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87ca16253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91bb1a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91bb1a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a91bb1a7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d3f76fb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d3f76fb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ad3f76fb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91bb1a7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a91bb1a7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a91bb1a7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7ca16253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7ca16253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87ca16253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7ca16253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7ca16253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87ca16253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89217b94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89217b94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5a89217b94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7ca1625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7ca1625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87ca16253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7ca16253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7ca16253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587ca16253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7ca16253_0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7ca16253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87ca16253_0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7ca16253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7ca16253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587ca16253_0_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87ca16253_0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87ca16253_0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87ca16253_0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7ca16253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7ca16253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87ca16253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7ca16253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7ca16253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87ca16253_0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91bb1a7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a91bb1a7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5a91bb1a7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7ca1625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7ca1625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87ca1625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7ca16253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7ca16253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87ca16253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If you haven’t heard of Zynga, you almost certainly have heard of at least one of our games</a:t>
            </a:r>
            <a:endParaRPr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came to prominence on the Facebook platform with titles like Farmville and Words with Friends and Zynga Poker</a:t>
            </a:r>
            <a:endParaRPr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At a time when games were predominantly shipped in a box to a computer or console that may or may not be connected to the internet, we had the opportunity to pioneer Data-Driven Game Development - on Facebook, our games *HAD* to be online</a:t>
            </a:r>
            <a:endParaRPr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could react, iterate and adapt at a speed never seen before - we might push 50 updates to a single game in a single day, A/B testing each component and responding in almost real-time to metric insights</a:t>
            </a:r>
            <a:endParaRPr/>
          </a:p>
          <a:p>
            <a: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We’ve continued that philosophy as our players have migrated to mobile and broadened our strategy to include a diverse portfolio of over 50 titles, 85 million monthly users and $907 million in revenue in 2018</a:t>
            </a:r>
            <a:endParaRPr/>
          </a:p>
        </p:txBody>
      </p:sp>
      <p:sp>
        <p:nvSpPr>
          <p:cNvPr id="68" name="Google Shape;68;p2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7ca16253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87ca16253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587ca16253_0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87ca16253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87ca16253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Core script that manages interaction with the backend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Majority of package is static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singleton -ish pattern, prevents searching the scene for the AM GameObject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Firing the event needs to be asynchronous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Leverage Unity’s Coroutine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Waaaaay out of scope to discuss here. It’s like multithreading. But not.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We want to fire multiple types of event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changes are primarily in the data payload and endpoint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Lots of code reuse possible here - maintainability++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Note that in the case that the backend is unreachable, we could/should disable this whole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0" name="Google Shape;450;g587ca16253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7ca16253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7ca16253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87ca16253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7ca16253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7ca16253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587ca16253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7ca16253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7ca16253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Unity physics system allows for triggering scripts based on collision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Attach to the GO that has the collider/trigger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OnTriggerEnter() </a:t>
            </a: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fires the appropriate piece of code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Prepare a custom event payload, and transmit using the AM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2" name="Google Shape;472;g587ca16253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a91bb1a7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a91bb1a7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5a91bb1a7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7ca16253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7ca16253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87ca16253_0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7ca16253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7ca16253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Reasonably robust IDE for Python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visualization and code inline - and markdown if you want to add thorough explanations</a:t>
            </a:r>
            <a:endParaRPr/>
          </a:p>
        </p:txBody>
      </p:sp>
      <p:sp>
        <p:nvSpPr>
          <p:cNvPr id="495" name="Google Shape;495;g587ca16253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7ca1625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7ca1625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87ca16253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a91bb1a7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a91bb1a7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5a91bb1a71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103e97a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103e97a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Telemetry - this is an actual event being logged. Typically something happens in the game and a record of that is sent to our database. An example might be that a player has started the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stage of the hierarchy - Information. Having a bunch of session start events logged to a database isn’t very helpful. Typically there’s a process of what I call “refinement” - turning raw analytics-ore (data) into refined analytics-metal (information). For our session events we might perform an ETL process to validate we received all the session start events (no events logged without a corresponding session start), remove accidental duplicates, and roll up an aggregate view of how many sessions each player played on each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still doesn’t give us a proper understanding. We need to perform analysis to understand what this information is telling us about our game. Knowing that a player had five distinct sessions isn’t meaningful - is that a lot? Is that a problem? Does this person differ from the norm? Questions like this give us the insight to know what is actually happening inside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we use that insight to make decisions. That might be relatively trivial - we decide that there are no problems! But we might need to take corrective action - and that might be as simple as creating a better plan for re-engaging users, or as complex as fundamentally rethinking a feature within the game because it isn’t driving the metrics we expected.</a:t>
            </a:r>
            <a:endParaRPr/>
          </a:p>
        </p:txBody>
      </p:sp>
      <p:sp>
        <p:nvSpPr>
          <p:cNvPr id="81" name="Google Shape;81;g57103e97a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7ca16253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7ca16253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587ca16253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7ca16253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7ca16253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587ca16253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7ca16253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87ca16253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587ca16253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7ca16253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7ca16253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587ca16253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7ca16253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7ca16253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587ca16253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7ca16253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87ca16253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587ca16253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7ca16253_0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87ca16253_0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87ca16253_0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7ca16253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7ca16253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87ca16253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7ca16253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87ca16253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587ca16253_0_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7430a1e49_1_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7430a1e49_1_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57430a1e49_1_6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7ca1625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7ca1625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87ca1625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7ca16253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7ca16253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87ca16253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a89217b94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a89217b94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a89217b94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89217b9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89217b9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5a89217b9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333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146811" y="28289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b="1" i="0" sz="3000" u="none" cap="none" strike="noStrik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33" y="499935"/>
            <a:ext cx="121920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3333"/>
              <a:buFont typeface="Roboto"/>
              <a:buNone/>
            </a:pPr>
            <a:r>
              <a:rPr lang="en" sz="3333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Slide Title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7154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7154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7154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7154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7154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7154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Panel">
  <p:cSld name="OBJECT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7154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7154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7154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7154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7154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7154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095700" y="1825625"/>
            <a:ext cx="5867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7154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7154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7154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7154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7154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7154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b="0" i="0" sz="1867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">
  <p:cSld name="Heading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8632" l="2528" r="15898" t="4778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cap="flat" cmpd="sng" w="25400">
            <a:solidFill>
              <a:srgbClr val="91969B">
                <a:alpha val="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508000" y="3100122"/>
            <a:ext cx="3708400" cy="1497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b="0" i="0" sz="2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b="0" i="0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Zynga_Snipe.png"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892" y="-5821"/>
            <a:ext cx="1833384" cy="187005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ocker.com/" TargetMode="External"/><Relationship Id="rId4" Type="http://schemas.openxmlformats.org/officeDocument/2006/relationships/hyperlink" Target="https://www.jetbrains.com/pycharm/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hyperlink" Target="https://store.unity.com/download-nuo" TargetMode="External"/><Relationship Id="rId6" Type="http://schemas.openxmlformats.org/officeDocument/2006/relationships/hyperlink" Target="https://desktop.github.com/" TargetMode="External"/><Relationship Id="rId7" Type="http://schemas.openxmlformats.org/officeDocument/2006/relationships/hyperlink" Target="https://github.com/LukeDicken/GameAIWorkshop2019" TargetMode="External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27.png"/><Relationship Id="rId5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docker.com/" TargetMode="External"/><Relationship Id="rId4" Type="http://schemas.openxmlformats.org/officeDocument/2006/relationships/hyperlink" Target="https://www.jetbrains.com/pycharm/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hyperlink" Target="https://store.unity.com/download-nuo" TargetMode="External"/><Relationship Id="rId6" Type="http://schemas.openxmlformats.org/officeDocument/2006/relationships/hyperlink" Target="https://desktop.github.com/" TargetMode="External"/><Relationship Id="rId7" Type="http://schemas.openxmlformats.org/officeDocument/2006/relationships/hyperlink" Target="https://github.com/LukeDicken/GameAIWorkshop2019" TargetMode="External"/><Relationship Id="rId8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hyperlink" Target="http://twitch.tv/gameaishow" TargetMode="External"/><Relationship Id="rId5" Type="http://schemas.openxmlformats.org/officeDocument/2006/relationships/hyperlink" Target="http://igdafoundation.org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igdafoundation.org/" TargetMode="External"/><Relationship Id="rId4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mailto:ldicken@zynga.com" TargetMode="External"/><Relationship Id="rId4" Type="http://schemas.openxmlformats.org/officeDocument/2006/relationships/hyperlink" Target="http://analytics.zynga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8632" l="2528" r="15898" t="4778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cap="flat" cmpd="sng" w="25400">
            <a:solidFill>
              <a:srgbClr val="91969B">
                <a:alpha val="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779044" y="2874959"/>
            <a:ext cx="3155600" cy="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50" lIns="243750" spcFirstLastPara="1" rIns="243750" wrap="square" tIns="121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779032" y="2874964"/>
            <a:ext cx="3155600" cy="5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50" lIns="243750" spcFirstLastPara="1" rIns="243750" wrap="square" tIns="121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0" y="2960051"/>
            <a:ext cx="47145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50" lIns="243750" spcFirstLastPara="1" rIns="243750" wrap="square" tIns="121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From Telemetry to Insights to Decisions</a:t>
            </a:r>
            <a:endParaRPr b="1" sz="32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Dr Luke Dicken</a:t>
            </a:r>
            <a:endParaRPr i="1" sz="24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Director of Applied AI</a:t>
            </a:r>
            <a:endParaRPr i="1" sz="24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Zynga Inc</a:t>
            </a:r>
            <a:endParaRPr i="1" sz="2400">
              <a:solidFill>
                <a:srgbClr val="FFFFFF"/>
              </a:solidFill>
            </a:endParaRPr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rgbClr val="91969B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333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Players Play Your Game?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2289400"/>
            <a:ext cx="5605598" cy="34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048" y="2414450"/>
            <a:ext cx="5905351" cy="321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</a:t>
            </a:r>
            <a:endParaRPr/>
          </a:p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17" y="1843225"/>
            <a:ext cx="32151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REST</a:t>
            </a:r>
            <a:endParaRPr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661925" y="1953400"/>
            <a:ext cx="5626800" cy="369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819975" y="3042125"/>
            <a:ext cx="2665500" cy="205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076225" y="3652625"/>
            <a:ext cx="1831800" cy="83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181" name="Google Shape;181;p19"/>
          <p:cNvCxnSpPr>
            <a:stCxn id="179" idx="0"/>
            <a:endCxn id="180" idx="0"/>
          </p:cNvCxnSpPr>
          <p:nvPr/>
        </p:nvCxnSpPr>
        <p:spPr>
          <a:xfrm flipH="1" rot="-5400000">
            <a:off x="4267225" y="1927625"/>
            <a:ext cx="610500" cy="2839500"/>
          </a:xfrm>
          <a:prstGeom prst="curvedConnector3">
            <a:avLst>
              <a:gd fmla="val -39005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9"/>
          <p:cNvSpPr/>
          <p:nvPr/>
        </p:nvSpPr>
        <p:spPr>
          <a:xfrm>
            <a:off x="10470150" y="2579200"/>
            <a:ext cx="1403100" cy="24420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 Blackbox</a:t>
            </a:r>
            <a:endParaRPr b="1"/>
          </a:p>
        </p:txBody>
      </p:sp>
      <p:cxnSp>
        <p:nvCxnSpPr>
          <p:cNvPr id="183" name="Google Shape;183;p19"/>
          <p:cNvCxnSpPr>
            <a:stCxn id="180" idx="2"/>
            <a:endCxn id="182" idx="1"/>
          </p:cNvCxnSpPr>
          <p:nvPr/>
        </p:nvCxnSpPr>
        <p:spPr>
          <a:xfrm rot="-5400000">
            <a:off x="7887825" y="1904525"/>
            <a:ext cx="686700" cy="4478100"/>
          </a:xfrm>
          <a:prstGeom prst="curvedConnector4">
            <a:avLst>
              <a:gd fmla="val -34677" name="adj1"/>
              <a:gd fmla="val 60226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9"/>
          <p:cNvSpPr/>
          <p:nvPr/>
        </p:nvSpPr>
        <p:spPr>
          <a:xfrm>
            <a:off x="5097700" y="1607650"/>
            <a:ext cx="1546500" cy="1221000"/>
          </a:xfrm>
          <a:prstGeom prst="wedgeRoundRectCallout">
            <a:avLst>
              <a:gd fmla="val -33550" name="adj1"/>
              <a:gd fmla="val 62502" name="adj2"/>
              <a:gd fmla="val 0" name="adj3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Hey! A thing happened in the game!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220375" y="4641275"/>
            <a:ext cx="1939500" cy="1627800"/>
          </a:xfrm>
          <a:prstGeom prst="wedgeRoundRectCallout">
            <a:avLst>
              <a:gd fmla="val -27276" name="adj1"/>
              <a:gd fmla="val -62452" name="adj2"/>
              <a:gd fmla="val 0" name="adj3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backend. An event occurred and here is the formal paperwork about 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{“PlayerID”:......... }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663100" y="1055775"/>
            <a:ext cx="2219700" cy="1853700"/>
          </a:xfrm>
          <a:prstGeom prst="wedgeRoundRectCallout">
            <a:avLst>
              <a:gd fmla="val -33550" name="adj1"/>
              <a:gd fmla="val 62502" name="adj2"/>
              <a:gd fmla="val 0" name="adj3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backend let me tell you about this cool thing that just happened in my game and let’s work out all the details you need to know right now</a:t>
            </a:r>
            <a:endParaRPr/>
          </a:p>
        </p:txBody>
      </p:sp>
      <p:cxnSp>
        <p:nvCxnSpPr>
          <p:cNvPr id="187" name="Google Shape;187;p19"/>
          <p:cNvCxnSpPr>
            <a:stCxn id="179" idx="0"/>
            <a:endCxn id="182" idx="1"/>
          </p:cNvCxnSpPr>
          <p:nvPr/>
        </p:nvCxnSpPr>
        <p:spPr>
          <a:xfrm flipH="1" rot="-5400000">
            <a:off x="6432325" y="-237475"/>
            <a:ext cx="758100" cy="7317300"/>
          </a:xfrm>
          <a:prstGeom prst="curvedConnector4">
            <a:avLst>
              <a:gd fmla="val -31411" name="adj1"/>
              <a:gd fmla="val 6894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</a:t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Docker</a:t>
            </a:r>
            <a:endParaRPr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Impossible to over-emphasize how important this tool is in industry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“Build once, run anywhere”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Containers provide host-agnostic lightweight “mini virtual machines”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Docker people would freak out at me using the V M words...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Dockerfile</a:t>
            </a:r>
            <a:r>
              <a:rPr lang="en"/>
              <a:t> is core component</a:t>
            </a:r>
            <a:endParaRPr/>
          </a:p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 is the client - obviously we need a server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other half of the REST model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Receive a request sent using REST, process it, return a status code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scale is a challenge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Need to store the data that is being sent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want it to be: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Long term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Queryable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Relational (SQL JOINs etc)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Various ways to do this, no “right” answer</a:t>
            </a:r>
            <a:endParaRPr/>
          </a:p>
        </p:txBody>
      </p: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9621775" y="2045650"/>
            <a:ext cx="2406600" cy="35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RDMS Cluster</a:t>
            </a:r>
            <a:endParaRPr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Scale (AWS)</a:t>
            </a:r>
            <a:endParaRPr/>
          </a:p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 rot="-5400000">
            <a:off x="-318725" y="3429400"/>
            <a:ext cx="3460200" cy="793800"/>
          </a:xfrm>
          <a:prstGeom prst="trapezoid">
            <a:avLst>
              <a:gd fmla="val 7885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Load Balancing</a:t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2535175" y="2045650"/>
            <a:ext cx="1719600" cy="35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Container Service</a:t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4775288" y="3129613"/>
            <a:ext cx="1963775" cy="13736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Storage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7259575" y="2045650"/>
            <a:ext cx="1719600" cy="35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Ingestor</a:t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-340625" y="1984600"/>
            <a:ext cx="1347900" cy="12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-381125" y="2869900"/>
            <a:ext cx="1398600" cy="62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" name="Google Shape;233;p24"/>
          <p:cNvCxnSpPr>
            <a:endCxn id="227" idx="0"/>
          </p:cNvCxnSpPr>
          <p:nvPr/>
        </p:nvCxnSpPr>
        <p:spPr>
          <a:xfrm flipH="1" rot="10800000">
            <a:off x="-651125" y="3826300"/>
            <a:ext cx="1665600" cy="25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" name="Google Shape;234;p24"/>
          <p:cNvCxnSpPr/>
          <p:nvPr/>
        </p:nvCxnSpPr>
        <p:spPr>
          <a:xfrm flipH="1" rot="10800000">
            <a:off x="-549450" y="4110800"/>
            <a:ext cx="1556700" cy="3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" name="Google Shape;235;p24"/>
          <p:cNvCxnSpPr/>
          <p:nvPr/>
        </p:nvCxnSpPr>
        <p:spPr>
          <a:xfrm flipH="1" rot="10800000">
            <a:off x="-778025" y="4385500"/>
            <a:ext cx="1815900" cy="45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6" name="Google Shape;236;p24"/>
          <p:cNvCxnSpPr/>
          <p:nvPr/>
        </p:nvCxnSpPr>
        <p:spPr>
          <a:xfrm>
            <a:off x="1808275" y="3826300"/>
            <a:ext cx="726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stCxn id="228" idx="3"/>
            <a:endCxn id="229" idx="2"/>
          </p:cNvCxnSpPr>
          <p:nvPr/>
        </p:nvCxnSpPr>
        <p:spPr>
          <a:xfrm flipH="1" rot="10800000">
            <a:off x="4254775" y="3816400"/>
            <a:ext cx="520500" cy="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4"/>
          <p:cNvCxnSpPr>
            <a:stCxn id="229" idx="4"/>
            <a:endCxn id="230" idx="1"/>
          </p:cNvCxnSpPr>
          <p:nvPr/>
        </p:nvCxnSpPr>
        <p:spPr>
          <a:xfrm>
            <a:off x="6739062" y="3816425"/>
            <a:ext cx="520500" cy="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4"/>
          <p:cNvSpPr/>
          <p:nvPr/>
        </p:nvSpPr>
        <p:spPr>
          <a:xfrm>
            <a:off x="9705050" y="27576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9857450" y="29100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0009850" y="30624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0162250" y="32148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0314650" y="33672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0467050" y="35196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10619450" y="36720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0771850" y="38244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0924250" y="39768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11076650" y="4129225"/>
            <a:ext cx="898000" cy="9084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cxnSp>
        <p:nvCxnSpPr>
          <p:cNvPr id="249" name="Google Shape;249;p24"/>
          <p:cNvCxnSpPr>
            <a:stCxn id="230" idx="3"/>
            <a:endCxn id="224" idx="1"/>
          </p:cNvCxnSpPr>
          <p:nvPr/>
        </p:nvCxnSpPr>
        <p:spPr>
          <a:xfrm>
            <a:off x="8979175" y="3826300"/>
            <a:ext cx="64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Architecture</a:t>
            </a:r>
            <a:endParaRPr/>
          </a:p>
        </p:txBody>
      </p:sp>
      <p:sp>
        <p:nvSpPr>
          <p:cNvPr id="256" name="Google Shape;256;p2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19575" y="2379000"/>
            <a:ext cx="1688700" cy="34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Listen Server</a:t>
            </a:r>
            <a:endParaRPr sz="1800"/>
          </a:p>
        </p:txBody>
      </p:sp>
      <p:sp>
        <p:nvSpPr>
          <p:cNvPr id="258" name="Google Shape;258;p25"/>
          <p:cNvSpPr/>
          <p:nvPr/>
        </p:nvSpPr>
        <p:spPr>
          <a:xfrm>
            <a:off x="5932850" y="3348175"/>
            <a:ext cx="2158725" cy="1541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Storage</a:t>
            </a:r>
            <a:endParaRPr sz="1800"/>
          </a:p>
        </p:txBody>
      </p:sp>
      <p:cxnSp>
        <p:nvCxnSpPr>
          <p:cNvPr id="259" name="Google Shape;259;p25"/>
          <p:cNvCxnSpPr>
            <a:stCxn id="257" idx="3"/>
            <a:endCxn id="258" idx="2"/>
          </p:cNvCxnSpPr>
          <p:nvPr/>
        </p:nvCxnSpPr>
        <p:spPr>
          <a:xfrm>
            <a:off x="4508275" y="4119150"/>
            <a:ext cx="14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444625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996326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593238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4045650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00" y="1763000"/>
            <a:ext cx="816499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Cleanliness</a:t>
            </a:r>
            <a:endParaRPr/>
          </a:p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00" y="2138675"/>
            <a:ext cx="4672800" cy="3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9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Experiences</a:t>
            </a:r>
            <a:endParaRPr/>
          </a:p>
        </p:txBody>
      </p:sp>
      <p:sp>
        <p:nvSpPr>
          <p:cNvPr id="296" name="Google Shape;296;p3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50" y="1773450"/>
            <a:ext cx="324389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79" y="2424538"/>
            <a:ext cx="6329247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713" y="2891350"/>
            <a:ext cx="2626580" cy="26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838200" y="4657723"/>
            <a:ext cx="10515600" cy="21495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(I really hope you were paying 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attention to that “Required Software” slide)</a:t>
            </a:r>
            <a:endParaRPr i="1"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38" y="533400"/>
            <a:ext cx="5190332" cy="40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444625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996326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593238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4045650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3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(Python)</a:t>
            </a:r>
            <a:endParaRPr/>
          </a:p>
        </p:txBody>
      </p:sp>
      <p:sp>
        <p:nvSpPr>
          <p:cNvPr id="327" name="Google Shape;327;p33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ingestion service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Familiar with Python REST API development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basics of logging and queryable storage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/>
              <a:t>Very</a:t>
            </a:r>
            <a:r>
              <a:rPr lang="en"/>
              <a:t> rough understanding of Docker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 Deconstruct</a:t>
            </a:r>
            <a:endParaRPr/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27446" t="0"/>
          <a:stretch/>
        </p:blipFill>
        <p:spPr>
          <a:xfrm>
            <a:off x="2679122" y="2224225"/>
            <a:ext cx="6833750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>
            <a:off x="450275" y="2032000"/>
            <a:ext cx="1570200" cy="2159100"/>
          </a:xfrm>
          <a:prstGeom prst="wedgeRectCallout">
            <a:avLst>
              <a:gd fmla="val 147792" name="adj1"/>
              <a:gd fmla="val -157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starts an inheritance system. Here we use a standard Python 3.6 image that’s the official image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0275" y="2489200"/>
            <a:ext cx="1570200" cy="2159100"/>
          </a:xfrm>
          <a:prstGeom prst="wedgeRectCallout">
            <a:avLst>
              <a:gd fmla="val 147792" name="adj1"/>
              <a:gd fmla="val -157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changes the working directory - very BASH-ish</a:t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450275" y="3022600"/>
            <a:ext cx="1570200" cy="2159100"/>
          </a:xfrm>
          <a:prstGeom prst="wedgeRectCallout">
            <a:avLst>
              <a:gd fmla="val 147792" name="adj1"/>
              <a:gd fmla="val -157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 command to use the file we just moved into the container to set up the python environment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50275" y="3479800"/>
            <a:ext cx="1570200" cy="2159100"/>
          </a:xfrm>
          <a:prstGeom prst="wedgeRectCallout">
            <a:avLst>
              <a:gd fmla="val 147792" name="adj1"/>
              <a:gd fmla="val -157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Python script into the container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0022475" y="2032000"/>
            <a:ext cx="1802400" cy="2159100"/>
          </a:xfrm>
          <a:prstGeom prst="wedgeRectCallout">
            <a:avLst>
              <a:gd fmla="val -297829" name="adj1"/>
              <a:gd fmla="val -434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specific command inside the container. In this case we make a new director on the container’s filesystem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10022475" y="2489200"/>
            <a:ext cx="1802400" cy="2159100"/>
          </a:xfrm>
          <a:prstGeom prst="wedgeRectCallout">
            <a:avLst>
              <a:gd fmla="val -262264" name="adj1"/>
              <a:gd fmla="val -24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takes a file from the local filesystem and copies it into the container’s filesystem</a:t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10022450" y="3022600"/>
            <a:ext cx="1802400" cy="2159100"/>
          </a:xfrm>
          <a:prstGeom prst="wedgeRectCallout">
            <a:avLst>
              <a:gd fmla="val -327185" name="adj1"/>
              <a:gd fmla="val -451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sets up a binding point within the container filesystem. Allows you to assign a folder at runtime and persist data outside of the container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10022475" y="4089400"/>
            <a:ext cx="1802400" cy="2159100"/>
          </a:xfrm>
          <a:prstGeom prst="wedgeRectCallout">
            <a:avLst>
              <a:gd fmla="val -87825" name="adj1"/>
              <a:gd fmla="val -195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that the container will run. gunicorn will start a listen server and sit running, keeping the container alive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Ingestion Setup</a:t>
            </a:r>
            <a:endParaRPr/>
          </a:p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25" y="1397750"/>
            <a:ext cx="8540503" cy="56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>
            <a:off x="450275" y="3479800"/>
            <a:ext cx="1570200" cy="2629200"/>
          </a:xfrm>
          <a:prstGeom prst="wedgeRectCallout">
            <a:avLst>
              <a:gd fmla="val 291681" name="adj1"/>
              <a:gd fmla="val 142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number is the port you want on your local machine then a colon then the exposed port that your system is listening on within the container</a:t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10279650" y="2574850"/>
            <a:ext cx="1821000" cy="3078900"/>
          </a:xfrm>
          <a:prstGeom prst="wedgeRectCallout">
            <a:avLst>
              <a:gd fmla="val -73387" name="adj1"/>
              <a:gd fmla="val 4284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piece </a:t>
            </a:r>
            <a:r>
              <a:rPr b="1" lang="en"/>
              <a:t>WILL</a:t>
            </a:r>
            <a:r>
              <a:rPr lang="en"/>
              <a:t> need changing. It assigns a folder on your local filesystem to a specific VOLUME within the container.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Set this to the Shared/ folder within the repo on your local filesystem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425" y="2355350"/>
            <a:ext cx="4389000" cy="32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04800" y="1749425"/>
            <a:ext cx="67701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Recovering Academic</a:t>
            </a:r>
            <a:endParaRPr/>
          </a:p>
          <a:p>
            <a:pPr indent="-4064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BSc, MSc and MRes in AI</a:t>
            </a:r>
            <a:endParaRPr/>
          </a:p>
          <a:p>
            <a:pPr indent="-4064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/>
              <a:t>PhD in Planning inside Unity</a:t>
            </a:r>
            <a:r>
              <a:rPr lang="en" sz="1600"/>
              <a:t>  (before it was cool)</a:t>
            </a:r>
            <a:endParaRPr sz="16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Joined Zynga in 2014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Variety of roles over the years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‘17: Director of Central/Strategic Analytics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‘19: Director of Applied AI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Host of the Game AI Show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http://twitch.tv/gameaishow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@gameaishow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Chair of the IGDA Foundation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http://igdafoundation.org/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REST</a:t>
            </a:r>
            <a:endParaRPr/>
          </a:p>
        </p:txBody>
      </p:sp>
      <p:sp>
        <p:nvSpPr>
          <p:cNvPr id="360" name="Google Shape;360;p3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Microservice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the Python package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Falcon</a:t>
            </a:r>
            <a:r>
              <a:rPr lang="en"/>
              <a:t> as a lightweight REST API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gunicorn to make it scalable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Formally “Falcon is WSGI compliant”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Threading for listening. Kinda.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Every REST resource is its own class with listeners for core REST protocols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on_put(self,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Wire them up using routes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api.add_route('/status', Status(sql))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376" name="Google Shape;376;p3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7" name="Google Shape;377;p38"/>
          <p:cNvGraphicFramePr/>
          <p:nvPr/>
        </p:nvGraphicFramePr>
        <p:xfrm>
          <a:off x="247625" y="177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355625"/>
                <a:gridCol w="1275725"/>
                <a:gridCol w="26405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</a:t>
                      </a:r>
                      <a:r>
                        <a:rPr b="1" lang="en"/>
                        <a:t>layers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installTime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of the install event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ID registered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8" name="Google Shape;378;p38"/>
          <p:cNvGraphicFramePr/>
          <p:nvPr/>
        </p:nvGraphicFramePr>
        <p:xfrm>
          <a:off x="247625" y="325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23675"/>
                <a:gridCol w="1154250"/>
                <a:gridCol w="2393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sessions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</a:t>
                      </a:r>
                      <a:r>
                        <a:rPr lang="en"/>
                        <a:t>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server when received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sessionStartTime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client when fired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Assigned SessionID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79" name="Google Shape;379;p38"/>
          <p:cNvGraphicFramePr/>
          <p:nvPr/>
        </p:nvGraphicFramePr>
        <p:xfrm>
          <a:off x="58685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66900"/>
                <a:gridCol w="1326350"/>
                <a:gridCol w="29564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at server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counterName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of counter fired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primaryParameter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(querying) parameter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parameterBlob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varchar(250)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Remainging (non-querying) parameters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86" name="Google Shape;386;p3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50" y="1578900"/>
            <a:ext cx="584330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96" y="1843225"/>
            <a:ext cx="6499809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 API</a:t>
            </a:r>
            <a:endParaRPr/>
          </a:p>
        </p:txBody>
      </p:sp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Browser - just ping the service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httpie - simple python command line system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Postman - graphical client for polling REST APIs</a:t>
            </a:r>
            <a:endParaRPr/>
          </a:p>
        </p:txBody>
      </p:sp>
      <p:sp>
        <p:nvSpPr>
          <p:cNvPr id="403" name="Google Shape;403;p4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Complete methods for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PlayerRegisterEvent on_post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SessionStart on_post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CounterEvent on_post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Add them to the api routes at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‘/newPlayer’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‘/sessionStart’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‘/counter’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We’ll take up to 30mins on this part and then move on</a:t>
            </a:r>
            <a:endParaRPr b="1"/>
          </a:p>
        </p:txBody>
      </p:sp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Telemetry (Unity)</a:t>
            </a:r>
            <a:endParaRPr/>
          </a:p>
        </p:txBody>
      </p:sp>
      <p:sp>
        <p:nvSpPr>
          <p:cNvPr id="418" name="Google Shape;418;p43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logging script in C#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Leveraged Unity’s native UnityWebRequest class for REST calls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Instrumented a basic Unity project with telemetry events</a:t>
            </a:r>
            <a:endParaRPr/>
          </a:p>
        </p:txBody>
      </p:sp>
      <p:sp>
        <p:nvSpPr>
          <p:cNvPr id="419" name="Google Shape;419;p4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</a:t>
            </a:r>
            <a:r>
              <a:rPr lang="en"/>
              <a:t>The Basics</a:t>
            </a:r>
            <a:endParaRPr/>
          </a:p>
        </p:txBody>
      </p:sp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3282600" y="2334400"/>
            <a:ext cx="5626800" cy="36936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3440650" y="3423125"/>
            <a:ext cx="2665500" cy="205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6696900" y="4033625"/>
            <a:ext cx="1831800" cy="83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430" name="Google Shape;430;p44"/>
          <p:cNvCxnSpPr>
            <a:stCxn id="428" idx="0"/>
            <a:endCxn id="429" idx="0"/>
          </p:cNvCxnSpPr>
          <p:nvPr/>
        </p:nvCxnSpPr>
        <p:spPr>
          <a:xfrm flipH="1" rot="-5400000">
            <a:off x="5887900" y="2308625"/>
            <a:ext cx="610500" cy="2839500"/>
          </a:xfrm>
          <a:prstGeom prst="curvedConnector3">
            <a:avLst>
              <a:gd fmla="val -39005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37" name="Google Shape;437;p4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Zynga: Over Ten Years Making Games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50" y="1788850"/>
            <a:ext cx="423329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5" y="2319237"/>
            <a:ext cx="3407549" cy="191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5" y="2319238"/>
            <a:ext cx="3404503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75" y="4833375"/>
            <a:ext cx="3407550" cy="191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175" y="4834225"/>
            <a:ext cx="340754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9647" y="4236002"/>
            <a:ext cx="3732699" cy="195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45" name="Google Shape;445;p4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AnalyticsManager.cs</a:t>
            </a:r>
            <a:endParaRPr/>
          </a:p>
        </p:txBody>
      </p:sp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460" name="Google Shape;460;p48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Things we’re going to care about today: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New Players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http://localhost:8998/newPlayer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 Start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http://localhost:8998/sessionStart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Collision Events (One kind of “custom” event)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http://localhost:8998/counter</a:t>
            </a:r>
            <a:endParaRPr/>
          </a:p>
        </p:txBody>
      </p:sp>
      <p:sp>
        <p:nvSpPr>
          <p:cNvPr id="461" name="Google Shape;461;p4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SceneManager.cs</a:t>
            </a:r>
            <a:endParaRPr/>
          </a:p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CollisionAlerter.cs</a:t>
            </a:r>
            <a:endParaRPr/>
          </a:p>
        </p:txBody>
      </p: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(Python)</a:t>
            </a:r>
            <a:endParaRPr/>
          </a:p>
        </p:txBody>
      </p:sp>
      <p:sp>
        <p:nvSpPr>
          <p:cNvPr id="482" name="Google Shape;482;p51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data manipulation in Python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visualisation and analysis</a:t>
            </a:r>
            <a:endParaRPr/>
          </a:p>
        </p:txBody>
      </p:sp>
      <p:sp>
        <p:nvSpPr>
          <p:cNvPr id="483" name="Google Shape;483;p5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Docker</a:t>
            </a:r>
            <a:endParaRPr/>
          </a:p>
        </p:txBody>
      </p:sp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00" y="1754025"/>
            <a:ext cx="68268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 / JupyterLab</a:t>
            </a:r>
            <a:endParaRPr/>
          </a:p>
        </p:txBody>
      </p:sp>
      <p:sp>
        <p:nvSpPr>
          <p:cNvPr id="498" name="Google Shape;498;p5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0" y="16908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with Pandas/Matplotlib</a:t>
            </a:r>
            <a:endParaRPr/>
          </a:p>
        </p:txBody>
      </p:sp>
      <p:sp>
        <p:nvSpPr>
          <p:cNvPr id="506" name="Google Shape;506;p54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Launch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BITools</a:t>
            </a:r>
            <a:r>
              <a:rPr lang="en"/>
              <a:t> docker image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From the console, copy the token provided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Open up the Analysis.ipynb notebook in Jupyter</a:t>
            </a:r>
            <a:endParaRPr/>
          </a:p>
        </p:txBody>
      </p:sp>
      <p:sp>
        <p:nvSpPr>
          <p:cNvPr id="507" name="Google Shape;507;p5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Making (Python, Unity)</a:t>
            </a:r>
            <a:endParaRPr/>
          </a:p>
        </p:txBody>
      </p:sp>
      <p:sp>
        <p:nvSpPr>
          <p:cNvPr id="514" name="Google Shape;514;p55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how to productionalize “analysis as a service”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this to customize ingame content at runtime</a:t>
            </a:r>
            <a:endParaRPr/>
          </a:p>
        </p:txBody>
      </p:sp>
      <p:sp>
        <p:nvSpPr>
          <p:cNvPr id="515" name="Google Shape;515;p5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Analytics Hierarchy of Needs</a:t>
            </a:r>
            <a:endParaRPr/>
          </a:p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7501560" y="3410984"/>
            <a:ext cx="3922340" cy="1396365"/>
            <a:chOff x="857520" y="1684225"/>
            <a:chExt cx="2941829" cy="1047300"/>
          </a:xfrm>
        </p:grpSpPr>
        <p:sp>
          <p:nvSpPr>
            <p:cNvPr id="86" name="Google Shape;8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Aggregated Information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" name="Google Shape;87;p11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" name="Google Shape;8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714025" y="4335417"/>
            <a:ext cx="4426174" cy="1396365"/>
            <a:chOff x="857520" y="1684225"/>
            <a:chExt cx="3319714" cy="1047300"/>
          </a:xfrm>
        </p:grpSpPr>
        <p:sp>
          <p:nvSpPr>
            <p:cNvPr id="91" name="Google Shape;91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Raw Telemetry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2" name="Google Shape;92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" name="Google Shape;93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 flipH="1">
            <a:off x="6450120" y="1818917"/>
            <a:ext cx="4973781" cy="1396365"/>
            <a:chOff x="857520" y="1684225"/>
            <a:chExt cx="3730429" cy="104730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Decisions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1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" name="Google Shape;9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100" name="Google Shape;100;p11"/>
          <p:cNvSpPr/>
          <p:nvPr/>
        </p:nvSpPr>
        <p:spPr>
          <a:xfrm>
            <a:off x="4299191" y="4062348"/>
            <a:ext cx="3595813" cy="1332724"/>
          </a:xfrm>
          <a:custGeom>
            <a:rect b="b" l="l" r="r" t="t"/>
            <a:pathLst>
              <a:path extrusionOk="0" h="12970" w="39012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1" name="Google Shape;101;p11"/>
          <p:cNvSpPr/>
          <p:nvPr/>
        </p:nvSpPr>
        <p:spPr>
          <a:xfrm>
            <a:off x="4850329" y="3432241"/>
            <a:ext cx="2472039" cy="910361"/>
          </a:xfrm>
          <a:custGeom>
            <a:rect b="b" l="l" r="r" t="t"/>
            <a:pathLst>
              <a:path extrusionOk="0" h="12970" w="39012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2" name="Google Shape;102;p11"/>
          <p:cNvSpPr/>
          <p:nvPr/>
        </p:nvSpPr>
        <p:spPr>
          <a:xfrm>
            <a:off x="5328939" y="2850438"/>
            <a:ext cx="1521529" cy="571627"/>
          </a:xfrm>
          <a:custGeom>
            <a:rect b="b" l="l" r="r" t="t"/>
            <a:pathLst>
              <a:path extrusionOk="0" h="8150" w="24053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3" name="Google Shape;103;p11"/>
          <p:cNvSpPr/>
          <p:nvPr/>
        </p:nvSpPr>
        <p:spPr>
          <a:xfrm>
            <a:off x="3756457" y="4670695"/>
            <a:ext cx="2339453" cy="1688439"/>
          </a:xfrm>
          <a:custGeom>
            <a:rect b="b" l="l" r="r" t="t"/>
            <a:pathLst>
              <a:path extrusionOk="0" h="20822" w="31954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4934473" y="3118282"/>
            <a:ext cx="1155671" cy="990658"/>
          </a:xfrm>
          <a:custGeom>
            <a:rect b="b" l="l" r="r" t="t"/>
            <a:pathLst>
              <a:path extrusionOk="0" h="14114" w="18238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 flipH="1">
            <a:off x="6087048" y="3118282"/>
            <a:ext cx="1155671" cy="990658"/>
          </a:xfrm>
          <a:custGeom>
            <a:rect b="b" l="l" r="r" t="t"/>
            <a:pathLst>
              <a:path extrusionOk="0" h="14114" w="18238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106" name="Google Shape;106;p11"/>
          <p:cNvSpPr/>
          <p:nvPr/>
        </p:nvSpPr>
        <p:spPr>
          <a:xfrm>
            <a:off x="5416261" y="2023041"/>
            <a:ext cx="673899" cy="1171958"/>
          </a:xfrm>
          <a:custGeom>
            <a:rect b="b" l="l" r="r" t="t"/>
            <a:pathLst>
              <a:path extrusionOk="0" h="16697" w="10635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7" name="Google Shape;107;p11"/>
          <p:cNvSpPr/>
          <p:nvPr/>
        </p:nvSpPr>
        <p:spPr>
          <a:xfrm flipH="1">
            <a:off x="6087033" y="2023041"/>
            <a:ext cx="673899" cy="1171958"/>
          </a:xfrm>
          <a:custGeom>
            <a:rect b="b" l="l" r="r" t="t"/>
            <a:pathLst>
              <a:path extrusionOk="0" h="16697" w="10635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108" name="Google Shape;108;p11"/>
          <p:cNvSpPr/>
          <p:nvPr/>
        </p:nvSpPr>
        <p:spPr>
          <a:xfrm>
            <a:off x="4384507" y="3845803"/>
            <a:ext cx="1705532" cy="1299500"/>
          </a:xfrm>
          <a:custGeom>
            <a:rect b="b" l="l" r="r" t="t"/>
            <a:pathLst>
              <a:path extrusionOk="0" h="46623" w="65016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9" name="Google Shape;109;p11"/>
          <p:cNvSpPr/>
          <p:nvPr/>
        </p:nvSpPr>
        <p:spPr>
          <a:xfrm flipH="1">
            <a:off x="6087009" y="3847866"/>
            <a:ext cx="1705532" cy="1299500"/>
          </a:xfrm>
          <a:custGeom>
            <a:rect b="b" l="l" r="r" t="t"/>
            <a:pathLst>
              <a:path extrusionOk="0" h="46623" w="65016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110" name="Google Shape;110;p11"/>
          <p:cNvSpPr/>
          <p:nvPr/>
        </p:nvSpPr>
        <p:spPr>
          <a:xfrm flipH="1">
            <a:off x="6095789" y="4670695"/>
            <a:ext cx="2339453" cy="1688439"/>
          </a:xfrm>
          <a:custGeom>
            <a:rect b="b" l="l" r="r" t="t"/>
            <a:pathLst>
              <a:path extrusionOk="0" h="20822" w="31954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grpSp>
        <p:nvGrpSpPr>
          <p:cNvPr id="111" name="Google Shape;111;p11"/>
          <p:cNvGrpSpPr/>
          <p:nvPr/>
        </p:nvGrpSpPr>
        <p:grpSpPr>
          <a:xfrm>
            <a:off x="714025" y="2663271"/>
            <a:ext cx="4426174" cy="1396365"/>
            <a:chOff x="857520" y="1684225"/>
            <a:chExt cx="3319714" cy="1047300"/>
          </a:xfrm>
        </p:grpSpPr>
        <p:sp>
          <p:nvSpPr>
            <p:cNvPr id="112" name="Google Shape;112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"/>
                  <a:ea typeface="Roboto"/>
                  <a:cs typeface="Roboto"/>
                  <a:sym typeface="Roboto"/>
                </a:rPr>
                <a:t>Actionable Insights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" name="Google Shape;114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 Python</a:t>
            </a:r>
            <a:endParaRPr/>
          </a:p>
        </p:txBody>
      </p: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Python is super-popular for ML stuff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Lots of libraries provide functionality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/>
              <a:t>/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are your core workhorses for data manipulation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Can go deeper into basic modeling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scikit-learn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More bleeding edge systems like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"/>
              <a:t> go further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ML at Scale</a:t>
            </a:r>
            <a:endParaRPr/>
          </a:p>
        </p:txBody>
      </p:sp>
      <p:sp>
        <p:nvSpPr>
          <p:cNvPr id="530" name="Google Shape;530;p57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probably won’t deal with Big Data this week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Hundreds, even thousands of players don’t generate large datasets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6 month analysis might cover 10s of millions of users, 10s of billions of records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We keep a 122gb EC2 instance live at all times for ad-hoc analysis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Multiple large Spark clusters perform our heavy lifting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“It’s not Big Data until you find yourself needing to write highly memory optimized code to fit it in 100gb of RAM”</a:t>
            </a:r>
            <a:endParaRPr/>
          </a:p>
        </p:txBody>
      </p:sp>
      <p:sp>
        <p:nvSpPr>
          <p:cNvPr id="531" name="Google Shape;531;p5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Information Back: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Telemetry Microservice</a:t>
            </a:r>
            <a:endParaRPr/>
          </a:p>
        </p:txBody>
      </p:sp>
      <p:sp>
        <p:nvSpPr>
          <p:cNvPr id="538" name="Google Shape;538;p58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Implement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PlayerType</a:t>
            </a:r>
            <a:r>
              <a:rPr lang="en"/>
              <a:t> class’s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on_get()</a:t>
            </a:r>
            <a:r>
              <a:rPr lang="en"/>
              <a:t> method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 the number of sessions for a given PlayerID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Reply with a JSON object where “configValue” is set to count(sessions) % 2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this is a dumb model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I’m not here to show you fancy algorithms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session is about building the pipelines - implement all the stuff you’ve been shown this week or new stuff inside them</a:t>
            </a:r>
            <a:endParaRPr/>
          </a:p>
        </p:txBody>
      </p:sp>
      <p:sp>
        <p:nvSpPr>
          <p:cNvPr id="539" name="Google Shape;539;p5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“Model” Payload</a:t>
            </a:r>
            <a:endParaRPr/>
          </a:p>
        </p:txBody>
      </p:sp>
      <p:sp>
        <p:nvSpPr>
          <p:cNvPr id="546" name="Google Shape;546;p5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252881" cy="4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Ingesting Insights Client-side: SceneManager.cs</a:t>
            </a:r>
            <a:endParaRPr/>
          </a:p>
        </p:txBody>
      </p:sp>
      <p:sp>
        <p:nvSpPr>
          <p:cNvPr id="554" name="Google Shape;554;p6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1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Configurations</a:t>
            </a:r>
            <a:endParaRPr/>
          </a:p>
        </p:txBody>
      </p:sp>
      <p:sp>
        <p:nvSpPr>
          <p:cNvPr id="563" name="Google Shape;563;p6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8" y="165037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Change SceneManager.cs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AnalyticsManager.getConfig()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AnalyticsManager.cs implement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You’ll need to leverage a callback into the SM class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the callback, parse the resulting payload with MiniJSON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Gotcha: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 config =  (int)((long)parameters["configValue"]);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When complete, you should alternate sunset and day configs on each play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/>
              <a:t>Let’s take… however long we’ve got left on this</a:t>
            </a:r>
            <a:endParaRPr b="1"/>
          </a:p>
        </p:txBody>
      </p:sp>
      <p:sp>
        <p:nvSpPr>
          <p:cNvPr id="572" name="Google Shape;572;p6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9" name="Google Shape;579;p63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Knowing what happens inside a game is key to running a business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much money from how many players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do waaaaay more with it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Games can dynamically adjust based on the output of models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AI Managements systems are driven by Insights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Which are power by Analytics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now build your own (shitty) Analytics tech stack!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won’t scale super well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It’s not super robust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It’ll ...probably… work for the Jam</a:t>
            </a:r>
            <a:endParaRPr/>
          </a:p>
        </p:txBody>
      </p:sp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Go: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IGDA Foundation Scholarships</a:t>
            </a:r>
            <a:endParaRPr/>
          </a:p>
        </p:txBody>
      </p:sp>
      <p:sp>
        <p:nvSpPr>
          <p:cNvPr id="587" name="Google Shape;587;p64"/>
          <p:cNvSpPr txBox="1"/>
          <p:nvPr>
            <p:ph idx="1" type="body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Attend GDC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Free pass and travel funding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Exclusive opportunities all week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Large Alumni community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Programs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IGDA Scholars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Velocity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Next Gen Leaders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Eric Dybsand Memorial AI Award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Contact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http://igdafoundation.org/</a:t>
            </a:r>
            <a:r>
              <a:rPr lang="en"/>
              <a:t>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@IGDAFoundation</a:t>
            </a:r>
            <a:endParaRPr/>
          </a:p>
        </p:txBody>
      </p:sp>
      <p:sp>
        <p:nvSpPr>
          <p:cNvPr id="588" name="Google Shape;588;p6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75" y="3307463"/>
            <a:ext cx="4245825" cy="1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</a:rPr>
              <a:t>Questions?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5"/>
          <p:cNvSpPr txBox="1"/>
          <p:nvPr>
            <p:ph type="title"/>
          </p:nvPr>
        </p:nvSpPr>
        <p:spPr>
          <a:xfrm>
            <a:off x="1146811" y="4733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ldicken@zynga.com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http://analytics.zynga.com/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@LukeD | @GameAIShow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vs Build</a:t>
            </a:r>
            <a:endParaRPr/>
          </a:p>
        </p:txBody>
      </p:sp>
      <p:sp>
        <p:nvSpPr>
          <p:cNvPr id="122" name="Google Shape;122;p12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Off-the-shelf solutions exist and are decent-ish</a:t>
            </a:r>
            <a:r>
              <a:rPr baseline="30000" lang="en"/>
              <a:t>*</a:t>
            </a:r>
            <a:endParaRPr baseline="30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Unity Analytics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DeltaDNA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GameAnalytics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offer limited access to raw data, usually have built in dashboards and views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Great for basic BI insights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Terrible if you want to mess about in data and do interesting AI things</a:t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OUR OWN!!!!</a:t>
            </a:r>
            <a:endParaRPr/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 you will:</a:t>
            </a:r>
            <a:endParaRPr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Learn enough about Analytics to be a danger to yourself and others during the game jam!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Specifically: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How/Why to generate telemetry events (client-side)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ingest telemetry events  (server-side)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analyze and generate BI-style insights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Move beyond analysis to modeling and automated decision systems</a:t>
            </a:r>
            <a:endParaRPr/>
          </a:p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Marketofy Light">
      <a:dk1>
        <a:srgbClr val="91969B"/>
      </a:dk1>
      <a:lt1>
        <a:srgbClr val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